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1" r:id="rId16"/>
    <p:sldId id="272" r:id="rId17"/>
    <p:sldId id="273" r:id="rId18"/>
    <p:sldId id="274" r:id="rId19"/>
    <p:sldId id="275" r:id="rId20"/>
    <p:sldId id="277" r:id="rId21"/>
    <p:sldId id="276" r:id="rId22"/>
    <p:sldId id="278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50"/>
    <p:restoredTop sz="94643"/>
  </p:normalViewPr>
  <p:slideViewPr>
    <p:cSldViewPr snapToGrid="0" snapToObjects="1">
      <p:cViewPr varScale="1">
        <p:scale>
          <a:sx n="93" d="100"/>
          <a:sy n="93" d="100"/>
        </p:scale>
        <p:origin x="107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dirty="0"/>
              <a:pPr/>
              <a:t>7/6/21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dirty="0"/>
              <a:pPr/>
              <a:t>7/6/21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7/6/21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4567-0DE4-3F47-BF90-CB84690072F9}" type="datetimeFigureOut">
              <a:rPr lang="en-US" dirty="0"/>
              <a:pPr/>
              <a:t>7/6/21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dirty="0"/>
              <a:pPr/>
              <a:t>7/6/21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dirty="0"/>
              <a:pPr/>
              <a:t>7/6/21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dirty="0"/>
              <a:pPr/>
              <a:t>7/6/21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7/6/21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dirty="0"/>
              <a:pPr/>
              <a:t>7/6/21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dirty="0"/>
              <a:pPr/>
              <a:t>7/6/21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dirty="0"/>
              <a:pPr/>
              <a:t>7/6/21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dirty="0"/>
              <a:pPr/>
              <a:t>7/6/21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dirty="0"/>
              <a:pPr/>
              <a:t>7/6/21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8C79C5D-2A6F-F04D-97DA-BEF2467B64E4}" type="datetimeFigureOut">
              <a:rPr lang="en-US" dirty="0"/>
              <a:pPr/>
              <a:t>7/6/21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 dirty="0"/>
              <a:pPr/>
              <a:t>7/6/21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3" r:id="rId9"/>
    <p:sldLayoutId id="2147483657" r:id="rId10"/>
    <p:sldLayoutId id="2147483666" r:id="rId11"/>
    <p:sldLayoutId id="2147483661" r:id="rId12"/>
    <p:sldLayoutId id="2147483658" r:id="rId13"/>
    <p:sldLayoutId id="2147483659" r:id="rId1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CA38DE0-0434-4DDD-89EE-77463F374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A520694-B5C4-4629-92F0-65DEBCE683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16200000">
            <a:off x="481607" y="-491131"/>
            <a:ext cx="6867524" cy="7830738"/>
          </a:xfrm>
          <a:custGeom>
            <a:avLst/>
            <a:gdLst>
              <a:gd name="connsiteX0" fmla="*/ 0 w 6867524"/>
              <a:gd name="connsiteY0" fmla="*/ 7529514 h 7830738"/>
              <a:gd name="connsiteX1" fmla="*/ 0 w 6867524"/>
              <a:gd name="connsiteY1" fmla="*/ 2857374 h 7830738"/>
              <a:gd name="connsiteX2" fmla="*/ 0 w 6867524"/>
              <a:gd name="connsiteY2" fmla="*/ 0 h 7830738"/>
              <a:gd name="connsiteX3" fmla="*/ 6867524 w 6867524"/>
              <a:gd name="connsiteY3" fmla="*/ 0 h 7830738"/>
              <a:gd name="connsiteX4" fmla="*/ 6867524 w 6867524"/>
              <a:gd name="connsiteY4" fmla="*/ 2626914 h 7830738"/>
              <a:gd name="connsiteX5" fmla="*/ 6867524 w 6867524"/>
              <a:gd name="connsiteY5" fmla="*/ 7532288 h 7830738"/>
              <a:gd name="connsiteX6" fmla="*/ 3859631 w 6867524"/>
              <a:gd name="connsiteY6" fmla="*/ 7532288 h 7830738"/>
              <a:gd name="connsiteX7" fmla="*/ 3478631 w 6867524"/>
              <a:gd name="connsiteY7" fmla="*/ 7818038 h 7830738"/>
              <a:gd name="connsiteX8" fmla="*/ 3470164 w 6867524"/>
              <a:gd name="connsiteY8" fmla="*/ 7821213 h 7830738"/>
              <a:gd name="connsiteX9" fmla="*/ 3457464 w 6867524"/>
              <a:gd name="connsiteY9" fmla="*/ 7825976 h 7830738"/>
              <a:gd name="connsiteX10" fmla="*/ 3446881 w 6867524"/>
              <a:gd name="connsiteY10" fmla="*/ 7830738 h 7830738"/>
              <a:gd name="connsiteX11" fmla="*/ 3434181 w 6867524"/>
              <a:gd name="connsiteY11" fmla="*/ 7830738 h 7830738"/>
              <a:gd name="connsiteX12" fmla="*/ 3423598 w 6867524"/>
              <a:gd name="connsiteY12" fmla="*/ 7830738 h 7830738"/>
              <a:gd name="connsiteX13" fmla="*/ 3410897 w 6867524"/>
              <a:gd name="connsiteY13" fmla="*/ 7825976 h 7830738"/>
              <a:gd name="connsiteX14" fmla="*/ 3398198 w 6867524"/>
              <a:gd name="connsiteY14" fmla="*/ 7821213 h 7830738"/>
              <a:gd name="connsiteX15" fmla="*/ 3389731 w 6867524"/>
              <a:gd name="connsiteY15" fmla="*/ 7818038 h 7830738"/>
              <a:gd name="connsiteX16" fmla="*/ 3008731 w 6867524"/>
              <a:gd name="connsiteY16" fmla="*/ 7532288 h 7830738"/>
              <a:gd name="connsiteX17" fmla="*/ 1012714 w 6867524"/>
              <a:gd name="connsiteY17" fmla="*/ 7532288 h 7830738"/>
              <a:gd name="connsiteX18" fmla="*/ 1012714 w 6867524"/>
              <a:gd name="connsiteY18" fmla="*/ 7531893 h 7830738"/>
              <a:gd name="connsiteX19" fmla="*/ 4761 w 6867524"/>
              <a:gd name="connsiteY19" fmla="*/ 7531893 h 7830738"/>
              <a:gd name="connsiteX20" fmla="*/ 4761 w 6867524"/>
              <a:gd name="connsiteY20" fmla="*/ 7529514 h 7830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867524" h="7830738">
                <a:moveTo>
                  <a:pt x="0" y="7529514"/>
                </a:moveTo>
                <a:lnTo>
                  <a:pt x="0" y="2857374"/>
                </a:lnTo>
                <a:lnTo>
                  <a:pt x="0" y="0"/>
                </a:lnTo>
                <a:lnTo>
                  <a:pt x="6867524" y="0"/>
                </a:lnTo>
                <a:lnTo>
                  <a:pt x="6867524" y="2626914"/>
                </a:lnTo>
                <a:lnTo>
                  <a:pt x="6867524" y="7532288"/>
                </a:lnTo>
                <a:lnTo>
                  <a:pt x="3859631" y="7532288"/>
                </a:lnTo>
                <a:lnTo>
                  <a:pt x="3478631" y="7818038"/>
                </a:lnTo>
                <a:lnTo>
                  <a:pt x="3470164" y="7821213"/>
                </a:lnTo>
                <a:lnTo>
                  <a:pt x="3457464" y="7825976"/>
                </a:lnTo>
                <a:lnTo>
                  <a:pt x="3446881" y="7830738"/>
                </a:lnTo>
                <a:lnTo>
                  <a:pt x="3434181" y="7830738"/>
                </a:lnTo>
                <a:lnTo>
                  <a:pt x="3423598" y="7830738"/>
                </a:lnTo>
                <a:lnTo>
                  <a:pt x="3410897" y="7825976"/>
                </a:lnTo>
                <a:lnTo>
                  <a:pt x="3398198" y="7821213"/>
                </a:lnTo>
                <a:lnTo>
                  <a:pt x="3389731" y="7818038"/>
                </a:lnTo>
                <a:lnTo>
                  <a:pt x="3008731" y="7532288"/>
                </a:lnTo>
                <a:lnTo>
                  <a:pt x="1012714" y="7532288"/>
                </a:lnTo>
                <a:lnTo>
                  <a:pt x="1012714" y="7531893"/>
                </a:lnTo>
                <a:lnTo>
                  <a:pt x="4761" y="7531893"/>
                </a:lnTo>
                <a:lnTo>
                  <a:pt x="4761" y="7529514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917676-F7DC-F846-B2D4-43C4A429C5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5717870" cy="3959706"/>
          </a:xfrm>
        </p:spPr>
        <p:txBody>
          <a:bodyPr anchor="ctr">
            <a:normAutofit/>
          </a:bodyPr>
          <a:lstStyle/>
          <a:p>
            <a:r>
              <a:rPr lang="en-US" sz="6000" dirty="0"/>
              <a:t>Spotify CS Forecast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0AE347E-4C99-EB4F-A2E7-144E7F5614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90281" y="1449147"/>
            <a:ext cx="3042176" cy="3959706"/>
          </a:xfrm>
          <a:effectLst/>
        </p:spPr>
        <p:txBody>
          <a:bodyPr anchor="ctr">
            <a:normAutofit/>
          </a:bodyPr>
          <a:lstStyle/>
          <a:p>
            <a:pPr algn="ctr"/>
            <a:r>
              <a:rPr lang="en-US" sz="2000" dirty="0"/>
              <a:t>Forecast for customer service email volume at the daily level from June 1</a:t>
            </a:r>
            <a:r>
              <a:rPr lang="en-US" sz="2000" baseline="30000" dirty="0"/>
              <a:t>st</a:t>
            </a:r>
            <a:r>
              <a:rPr lang="en-US" sz="2000" dirty="0"/>
              <a:t> , 2021until December 31</a:t>
            </a:r>
            <a:r>
              <a:rPr lang="en-US" sz="2000" baseline="30000" dirty="0"/>
              <a:t>st</a:t>
            </a:r>
            <a:r>
              <a:rPr lang="en-US" sz="2000" dirty="0"/>
              <a:t>, 2021. </a:t>
            </a:r>
          </a:p>
          <a:p>
            <a:pPr algn="ctr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0853514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 6">
            <a:extLst>
              <a:ext uri="{FF2B5EF4-FFF2-40B4-BE49-F238E27FC236}">
                <a16:creationId xmlns:a16="http://schemas.microsoft.com/office/drawing/2014/main" id="{53576798-7F98-4C7F-B6C7-6D41B5A7E9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416E3E5-5186-46A4-AFBD-337387D316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3" y="0"/>
            <a:ext cx="12187427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 23">
            <a:extLst>
              <a:ext uri="{FF2B5EF4-FFF2-40B4-BE49-F238E27FC236}">
                <a16:creationId xmlns:a16="http://schemas.microsoft.com/office/drawing/2014/main" id="{7B8FAACC-353E-4F84-BA62-A5514185D9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 flipH="1">
            <a:off x="7554995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212121"/>
          </a:solidFill>
          <a:ln>
            <a:noFill/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66B693-CA36-734D-BC17-6D5E9B06DC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4749" y="457201"/>
            <a:ext cx="3575737" cy="133268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200" b="1" dirty="0">
                <a:solidFill>
                  <a:srgbClr val="FFFFFF"/>
                </a:solidFill>
              </a:rPr>
              <a:t>Anomaly diagnostics</a:t>
            </a:r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A70C939D-A6E6-984A-94C7-D5D3ACB88B2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t="-11434" b="-11434"/>
          <a:stretch/>
        </p:blipFill>
        <p:spPr>
          <a:xfrm>
            <a:off x="463961" y="710182"/>
            <a:ext cx="6612856" cy="5078199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C4954B-0805-004D-B9C5-658BDE3E15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164749" y="2024743"/>
            <a:ext cx="3575737" cy="401661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buFont typeface="Wingdings 2" charset="2"/>
              <a:buChar char=""/>
            </a:pPr>
            <a:r>
              <a:rPr lang="en-US" sz="1600" dirty="0">
                <a:solidFill>
                  <a:srgbClr val="FFFFFF"/>
                </a:solidFill>
              </a:rPr>
              <a:t> Decomposition of the time series allows for removal of both trend and seasonal components</a:t>
            </a:r>
          </a:p>
          <a:p>
            <a:pPr>
              <a:buFont typeface="Wingdings 2" charset="2"/>
              <a:buChar char=""/>
            </a:pPr>
            <a:r>
              <a:rPr lang="en-US" sz="1600" dirty="0">
                <a:solidFill>
                  <a:srgbClr val="FFFFFF"/>
                </a:solidFill>
              </a:rPr>
              <a:t> The remainder is used for anomaly detection</a:t>
            </a:r>
          </a:p>
          <a:p>
            <a:pPr>
              <a:buFont typeface="Wingdings 2" charset="2"/>
              <a:buChar char=""/>
            </a:pPr>
            <a:r>
              <a:rPr lang="en-US" sz="1600" dirty="0">
                <a:solidFill>
                  <a:srgbClr val="FFFFFF"/>
                </a:solidFill>
              </a:rPr>
              <a:t> An inner quartile range is established with respect to the median and then expanded to define boundaries</a:t>
            </a:r>
          </a:p>
          <a:p>
            <a:pPr>
              <a:buFont typeface="Wingdings 2" charset="2"/>
              <a:buChar char=""/>
            </a:pPr>
            <a:r>
              <a:rPr lang="en-US" sz="1600" dirty="0">
                <a:solidFill>
                  <a:srgbClr val="FFFFFF"/>
                </a:solidFill>
              </a:rPr>
              <a:t> Anomalies are marked in red</a:t>
            </a:r>
          </a:p>
        </p:txBody>
      </p:sp>
    </p:spTree>
    <p:extLst>
      <p:ext uri="{BB962C8B-B14F-4D97-AF65-F5344CB8AC3E}">
        <p14:creationId xmlns:p14="http://schemas.microsoft.com/office/powerpoint/2010/main" val="31555516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6">
            <a:extLst>
              <a:ext uri="{FF2B5EF4-FFF2-40B4-BE49-F238E27FC236}">
                <a16:creationId xmlns:a16="http://schemas.microsoft.com/office/drawing/2014/main" id="{DA9A1ACB-4ECA-4EAE-AEAB-CE9C8C01EE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Rectangle 11">
            <a:extLst>
              <a:ext uri="{FF2B5EF4-FFF2-40B4-BE49-F238E27FC236}">
                <a16:creationId xmlns:a16="http://schemas.microsoft.com/office/drawing/2014/main" id="{3F7D26C8-96ED-46E3-BD94-C1608C54C3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23">
            <a:extLst>
              <a:ext uri="{FF2B5EF4-FFF2-40B4-BE49-F238E27FC236}">
                <a16:creationId xmlns:a16="http://schemas.microsoft.com/office/drawing/2014/main" id="{13EEA0A9-F720-41ED-8EBA-2A10A664F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FF7BF2-F882-6140-8962-2E0D0F5719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447188"/>
            <a:ext cx="3413084" cy="155941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200" b="1" dirty="0"/>
              <a:t>Remove anomalies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42738F-B84F-B948-AB64-AAD12E6767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18713" y="2413000"/>
            <a:ext cx="3404372" cy="36322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buFont typeface="Wingdings 2" charset="2"/>
              <a:buChar char=""/>
            </a:pPr>
            <a:r>
              <a:rPr lang="en-US" sz="1600" dirty="0"/>
              <a:t> Anomalies are systematically removed from the series</a:t>
            </a:r>
          </a:p>
          <a:p>
            <a:pPr>
              <a:buFont typeface="Wingdings 2" charset="2"/>
              <a:buChar char=""/>
            </a:pPr>
            <a:r>
              <a:rPr lang="en-US" sz="1600" dirty="0"/>
              <a:t> Values are now more stable and don’t pass the 17K mark</a:t>
            </a:r>
          </a:p>
          <a:p>
            <a:pPr>
              <a:buFont typeface="Wingdings 2" charset="2"/>
              <a:buChar char=""/>
            </a:pPr>
            <a:r>
              <a:rPr lang="en-US" sz="1600" dirty="0"/>
              <a:t> This time series will be suitable for forecasting as the effects of outlier's won't misinform the forecast model</a:t>
            </a:r>
          </a:p>
        </p:txBody>
      </p:sp>
      <p:sp>
        <p:nvSpPr>
          <p:cNvPr id="16" name="Rounded Rectangle 17">
            <a:extLst>
              <a:ext uri="{FF2B5EF4-FFF2-40B4-BE49-F238E27FC236}">
                <a16:creationId xmlns:a16="http://schemas.microsoft.com/office/drawing/2014/main" id="{03B27569-6089-4DC0-93E0-F3F6E1E93C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78945" y="958640"/>
            <a:ext cx="6269591" cy="4945244"/>
          </a:xfrm>
          <a:prstGeom prst="roundRect">
            <a:avLst>
              <a:gd name="adj" fmla="val 3513"/>
            </a:avLst>
          </a:prstGeom>
          <a:solidFill>
            <a:schemeClr val="tx1"/>
          </a:solidFill>
          <a:ln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A3BB40A6-6D0D-9148-A01E-1076BF3CAB3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t="-11434" b="-11434"/>
          <a:stretch/>
        </p:blipFill>
        <p:spPr>
          <a:xfrm>
            <a:off x="5603706" y="1258529"/>
            <a:ext cx="5638853" cy="4330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0194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ED11ED-4BAE-4E48-94C9-EE37181D6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Forecast models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123E5F-5034-F345-8CA0-8CA5EB4453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 overview of the forecast process</a:t>
            </a:r>
          </a:p>
        </p:txBody>
      </p:sp>
    </p:spTree>
    <p:extLst>
      <p:ext uri="{BB962C8B-B14F-4D97-AF65-F5344CB8AC3E}">
        <p14:creationId xmlns:p14="http://schemas.microsoft.com/office/powerpoint/2010/main" val="14157464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 6">
            <a:extLst>
              <a:ext uri="{FF2B5EF4-FFF2-40B4-BE49-F238E27FC236}">
                <a16:creationId xmlns:a16="http://schemas.microsoft.com/office/drawing/2014/main" id="{53576798-7F98-4C7F-B6C7-6D41B5A7E9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1">
            <a:extLst>
              <a:ext uri="{FF2B5EF4-FFF2-40B4-BE49-F238E27FC236}">
                <a16:creationId xmlns:a16="http://schemas.microsoft.com/office/drawing/2014/main" id="{E2264E67-6F59-4D8D-8E5F-8245B0FEAE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3" y="0"/>
            <a:ext cx="12187427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23">
            <a:extLst>
              <a:ext uri="{FF2B5EF4-FFF2-40B4-BE49-F238E27FC236}">
                <a16:creationId xmlns:a16="http://schemas.microsoft.com/office/drawing/2014/main" id="{158E1C6E-D299-4F5D-B15B-155EBF7F6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212121"/>
          </a:solidFill>
          <a:ln>
            <a:noFill/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7102B4-3BBD-A94D-8B79-CA6ECD507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514" y="457201"/>
            <a:ext cx="3575737" cy="133268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200">
                <a:solidFill>
                  <a:srgbClr val="FFFFFF"/>
                </a:solidFill>
              </a:rPr>
              <a:t>Many models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6B79E3-F5D3-5C4C-9836-251291BFC0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1514" y="2046514"/>
            <a:ext cx="3575737" cy="39948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85750">
              <a:buFont typeface="Wingdings 2" charset="2"/>
              <a:buChar char=""/>
            </a:pPr>
            <a:r>
              <a:rPr lang="en-US" sz="1600">
                <a:solidFill>
                  <a:srgbClr val="FFFFFF"/>
                </a:solidFill>
              </a:rPr>
              <a:t>For this exercise five time series models are developed on a training data set</a:t>
            </a:r>
          </a:p>
          <a:p>
            <a:pPr marL="285750" indent="-285750">
              <a:buFont typeface="Wingdings 2" charset="2"/>
              <a:buChar char=""/>
            </a:pPr>
            <a:r>
              <a:rPr lang="en-US" sz="1600">
                <a:solidFill>
                  <a:srgbClr val="FFFFFF"/>
                </a:solidFill>
              </a:rPr>
              <a:t>Univariate with respect to email volume and date</a:t>
            </a:r>
          </a:p>
          <a:p>
            <a:pPr marL="285750" indent="-285750">
              <a:buFont typeface="Wingdings 2" charset="2"/>
              <a:buChar char=""/>
            </a:pPr>
            <a:r>
              <a:rPr lang="en-US" sz="1600">
                <a:solidFill>
                  <a:srgbClr val="FFFFFF"/>
                </a:solidFill>
              </a:rPr>
              <a:t>The models are a mixture of “classical time series” methods such as ARIMA and methods aligned more so to a supervised machine learning approach</a:t>
            </a:r>
          </a:p>
          <a:p>
            <a:pPr marL="285750" indent="-285750">
              <a:buFont typeface="Wingdings 2" charset="2"/>
              <a:buChar char=""/>
            </a:pPr>
            <a:r>
              <a:rPr lang="en-US" sz="1600">
                <a:solidFill>
                  <a:srgbClr val="FFFFFF"/>
                </a:solidFill>
              </a:rPr>
              <a:t>All models were evaluated on testing data </a:t>
            </a:r>
          </a:p>
          <a:p>
            <a:pPr marL="285750" indent="-285750">
              <a:buFont typeface="Wingdings 2" charset="2"/>
              <a:buChar char=""/>
            </a:pPr>
            <a:endParaRPr lang="en-US" sz="1600">
              <a:solidFill>
                <a:srgbClr val="FFFFFF"/>
              </a:solidFill>
            </a:endParaRP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11F9B355-3ECC-AD4B-98D2-C47F355CA49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49858308"/>
              </p:ext>
            </p:extLst>
          </p:nvPr>
        </p:nvGraphicFramePr>
        <p:xfrm>
          <a:off x="5280790" y="710916"/>
          <a:ext cx="6267744" cy="51375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61527">
                  <a:extLst>
                    <a:ext uri="{9D8B030D-6E8A-4147-A177-3AD203B41FA5}">
                      <a16:colId xmlns:a16="http://schemas.microsoft.com/office/drawing/2014/main" val="3558019947"/>
                    </a:ext>
                  </a:extLst>
                </a:gridCol>
                <a:gridCol w="2506217">
                  <a:extLst>
                    <a:ext uri="{9D8B030D-6E8A-4147-A177-3AD203B41FA5}">
                      <a16:colId xmlns:a16="http://schemas.microsoft.com/office/drawing/2014/main" val="4246335566"/>
                    </a:ext>
                  </a:extLst>
                </a:gridCol>
              </a:tblGrid>
              <a:tr h="697689">
                <a:tc>
                  <a:txBody>
                    <a:bodyPr/>
                    <a:lstStyle/>
                    <a:p>
                      <a:pPr algn="ctr"/>
                      <a:r>
                        <a:rPr lang="en-US" sz="3100"/>
                        <a:t>Type</a:t>
                      </a:r>
                    </a:p>
                  </a:txBody>
                  <a:tcPr marL="158566" marR="158566" marT="79283" marB="79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100"/>
                        <a:t>Model</a:t>
                      </a:r>
                    </a:p>
                  </a:txBody>
                  <a:tcPr marL="158566" marR="158566" marT="79283" marB="79283" anchor="ctr"/>
                </a:tc>
                <a:extLst>
                  <a:ext uri="{0D108BD9-81ED-4DB2-BD59-A6C34878D82A}">
                    <a16:rowId xmlns:a16="http://schemas.microsoft.com/office/drawing/2014/main" val="2219644782"/>
                  </a:ext>
                </a:extLst>
              </a:tr>
              <a:tr h="697689">
                <a:tc>
                  <a:txBody>
                    <a:bodyPr/>
                    <a:lstStyle/>
                    <a:p>
                      <a:pPr algn="ctr"/>
                      <a:r>
                        <a:rPr lang="en-US" sz="3100"/>
                        <a:t>Time series</a:t>
                      </a:r>
                    </a:p>
                  </a:txBody>
                  <a:tcPr marL="158566" marR="158566" marT="79283" marB="79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100"/>
                        <a:t>ARIMA</a:t>
                      </a:r>
                    </a:p>
                  </a:txBody>
                  <a:tcPr marL="158566" marR="158566" marT="79283" marB="79283" anchor="ctr"/>
                </a:tc>
                <a:extLst>
                  <a:ext uri="{0D108BD9-81ED-4DB2-BD59-A6C34878D82A}">
                    <a16:rowId xmlns:a16="http://schemas.microsoft.com/office/drawing/2014/main" val="850393795"/>
                  </a:ext>
                </a:extLst>
              </a:tr>
              <a:tr h="1649082">
                <a:tc>
                  <a:txBody>
                    <a:bodyPr/>
                    <a:lstStyle/>
                    <a:p>
                      <a:pPr algn="ctr"/>
                      <a:r>
                        <a:rPr lang="en-US" sz="3100"/>
                        <a:t>Time series w/ ML</a:t>
                      </a:r>
                    </a:p>
                  </a:txBody>
                  <a:tcPr marL="158566" marR="158566" marT="79283" marB="79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100"/>
                        <a:t>ARIMA W/ XGBOOST ERRORS</a:t>
                      </a:r>
                    </a:p>
                  </a:txBody>
                  <a:tcPr marL="158566" marR="158566" marT="79283" marB="79283" anchor="ctr"/>
                </a:tc>
                <a:extLst>
                  <a:ext uri="{0D108BD9-81ED-4DB2-BD59-A6C34878D82A}">
                    <a16:rowId xmlns:a16="http://schemas.microsoft.com/office/drawing/2014/main" val="6677282"/>
                  </a:ext>
                </a:extLst>
              </a:tr>
              <a:tr h="697689">
                <a:tc>
                  <a:txBody>
                    <a:bodyPr/>
                    <a:lstStyle/>
                    <a:p>
                      <a:pPr algn="ctr"/>
                      <a:r>
                        <a:rPr lang="en-US" sz="3100"/>
                        <a:t>Time series</a:t>
                      </a:r>
                    </a:p>
                  </a:txBody>
                  <a:tcPr marL="158566" marR="158566" marT="79283" marB="79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100"/>
                        <a:t>ETS</a:t>
                      </a:r>
                    </a:p>
                  </a:txBody>
                  <a:tcPr marL="158566" marR="158566" marT="79283" marB="79283" anchor="ctr"/>
                </a:tc>
                <a:extLst>
                  <a:ext uri="{0D108BD9-81ED-4DB2-BD59-A6C34878D82A}">
                    <a16:rowId xmlns:a16="http://schemas.microsoft.com/office/drawing/2014/main" val="3679985560"/>
                  </a:ext>
                </a:extLst>
              </a:tr>
              <a:tr h="697689">
                <a:tc>
                  <a:txBody>
                    <a:bodyPr/>
                    <a:lstStyle/>
                    <a:p>
                      <a:pPr algn="ctr"/>
                      <a:r>
                        <a:rPr lang="en-US" sz="3100"/>
                        <a:t>Time series</a:t>
                      </a:r>
                    </a:p>
                  </a:txBody>
                  <a:tcPr marL="158566" marR="158566" marT="79283" marB="79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100"/>
                        <a:t>PROPHET</a:t>
                      </a:r>
                    </a:p>
                  </a:txBody>
                  <a:tcPr marL="158566" marR="158566" marT="79283" marB="79283" anchor="ctr"/>
                </a:tc>
                <a:extLst>
                  <a:ext uri="{0D108BD9-81ED-4DB2-BD59-A6C34878D82A}">
                    <a16:rowId xmlns:a16="http://schemas.microsoft.com/office/drawing/2014/main" val="544938068"/>
                  </a:ext>
                </a:extLst>
              </a:tr>
              <a:tr h="697689">
                <a:tc>
                  <a:txBody>
                    <a:bodyPr/>
                    <a:lstStyle/>
                    <a:p>
                      <a:pPr algn="ctr"/>
                      <a:r>
                        <a:rPr lang="en-US" sz="3100"/>
                        <a:t>ML</a:t>
                      </a:r>
                    </a:p>
                  </a:txBody>
                  <a:tcPr marL="158566" marR="158566" marT="79283" marB="792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100"/>
                        <a:t>LM</a:t>
                      </a:r>
                    </a:p>
                  </a:txBody>
                  <a:tcPr marL="158566" marR="158566" marT="79283" marB="79283" anchor="ctr"/>
                </a:tc>
                <a:extLst>
                  <a:ext uri="{0D108BD9-81ED-4DB2-BD59-A6C34878D82A}">
                    <a16:rowId xmlns:a16="http://schemas.microsoft.com/office/drawing/2014/main" val="20431003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562508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6">
            <a:extLst>
              <a:ext uri="{FF2B5EF4-FFF2-40B4-BE49-F238E27FC236}">
                <a16:creationId xmlns:a16="http://schemas.microsoft.com/office/drawing/2014/main" id="{53576798-7F98-4C7F-B6C7-6D41B5A7E9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416E3E5-5186-46A4-AFBD-337387D316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3" y="0"/>
            <a:ext cx="12187427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 23">
            <a:extLst>
              <a:ext uri="{FF2B5EF4-FFF2-40B4-BE49-F238E27FC236}">
                <a16:creationId xmlns:a16="http://schemas.microsoft.com/office/drawing/2014/main" id="{7B8FAACC-353E-4F84-BA62-A5514185D9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 flipH="1">
            <a:off x="7554995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212121"/>
          </a:solidFill>
          <a:ln>
            <a:noFill/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BA2FC3-7FDF-FA4E-8256-DAE00EAD5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4749" y="457201"/>
            <a:ext cx="3575737" cy="133268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200" dirty="0">
                <a:solidFill>
                  <a:srgbClr val="FFFFFF"/>
                </a:solidFill>
              </a:rPr>
              <a:t>Forecast vs Actual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6219D0A-47DF-2D42-8028-BF1FEDC583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3961" y="1182764"/>
            <a:ext cx="6612856" cy="4133035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2EE2FF-A4C1-9544-AFBE-4E60E1A129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164749" y="2024743"/>
            <a:ext cx="3575737" cy="4016619"/>
          </a:xfrm>
        </p:spPr>
        <p:txBody>
          <a:bodyPr vert="horz" lIns="91440" tIns="45720" rIns="91440" bIns="45720" rtlCol="0" anchor="ctr">
            <a:normAutofit fontScale="92500" lnSpcReduction="10000"/>
          </a:bodyPr>
          <a:lstStyle/>
          <a:p>
            <a:pPr>
              <a:buFont typeface="Wingdings 2" charset="2"/>
              <a:buChar char=""/>
            </a:pPr>
            <a:r>
              <a:rPr lang="en-US" sz="1600" dirty="0">
                <a:solidFill>
                  <a:srgbClr val="FFFFFF"/>
                </a:solidFill>
              </a:rPr>
              <a:t> A model is developed for each respective method on training data</a:t>
            </a:r>
          </a:p>
          <a:p>
            <a:pPr>
              <a:buFont typeface="Wingdings 2" charset="2"/>
              <a:buChar char=""/>
            </a:pPr>
            <a:r>
              <a:rPr lang="en-US" sz="1600" dirty="0">
                <a:solidFill>
                  <a:srgbClr val="FFFFFF"/>
                </a:solidFill>
              </a:rPr>
              <a:t> Each model then forecasts on the testing data and errors are evaluated</a:t>
            </a:r>
          </a:p>
          <a:p>
            <a:pPr>
              <a:buFont typeface="Wingdings 2" charset="2"/>
              <a:buChar char=""/>
            </a:pPr>
            <a:r>
              <a:rPr lang="en-US" sz="1600" dirty="0">
                <a:solidFill>
                  <a:srgbClr val="FFFFFF"/>
                </a:solidFill>
              </a:rPr>
              <a:t> The forecast is overlay on the actuals for closer visual inspection of performance</a:t>
            </a:r>
          </a:p>
          <a:p>
            <a:pPr>
              <a:buFont typeface="Wingdings 2" charset="2"/>
              <a:buChar char=""/>
            </a:pPr>
            <a:r>
              <a:rPr lang="en-US" sz="1600" dirty="0">
                <a:solidFill>
                  <a:srgbClr val="FFFFFF"/>
                </a:solidFill>
              </a:rPr>
              <a:t> All models have wide confidence intervals and don’t seem to capture the decreasing trend beginning approximately April 2021. </a:t>
            </a:r>
          </a:p>
          <a:p>
            <a:pPr>
              <a:buFont typeface="Wingdings 2" charset="2"/>
              <a:buChar char=""/>
            </a:pPr>
            <a:r>
              <a:rPr lang="en-US" sz="1600" dirty="0">
                <a:solidFill>
                  <a:srgbClr val="FFFFFF"/>
                </a:solidFill>
              </a:rPr>
              <a:t> Both ARIMA models capture the weekly patterns well and deviate the least in the period after April 2021.</a:t>
            </a:r>
          </a:p>
        </p:txBody>
      </p:sp>
    </p:spTree>
    <p:extLst>
      <p:ext uri="{BB962C8B-B14F-4D97-AF65-F5344CB8AC3E}">
        <p14:creationId xmlns:p14="http://schemas.microsoft.com/office/powerpoint/2010/main" val="3651578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00701A-F090-2046-AC07-098B0A1B4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closer look at two potential models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E8334D-BE2B-0446-A914-2D081DFCB5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ARIMA w/ </a:t>
            </a:r>
            <a:r>
              <a:rPr lang="en-US" dirty="0" err="1"/>
              <a:t>XGboost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9659345-D8FB-4C40-8686-829CA556AD8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921227" y="2751138"/>
            <a:ext cx="4975859" cy="3109912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E6EA439-E051-5945-B1B1-2252B70DDD3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ETS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CE7E921-7433-1746-B2AB-7EB98E036E52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297295" y="2751138"/>
            <a:ext cx="4975859" cy="3109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2316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>
            <a:extLst>
              <a:ext uri="{FF2B5EF4-FFF2-40B4-BE49-F238E27FC236}">
                <a16:creationId xmlns:a16="http://schemas.microsoft.com/office/drawing/2014/main" id="{53576798-7F98-4C7F-B6C7-6D41B5A7E9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12">
            <a:extLst>
              <a:ext uri="{FF2B5EF4-FFF2-40B4-BE49-F238E27FC236}">
                <a16:creationId xmlns:a16="http://schemas.microsoft.com/office/drawing/2014/main" id="{9D336D4B-F9C3-4167-9191-8DA896C803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6">
            <a:extLst>
              <a:ext uri="{FF2B5EF4-FFF2-40B4-BE49-F238E27FC236}">
                <a16:creationId xmlns:a16="http://schemas.microsoft.com/office/drawing/2014/main" id="{069BF0B4-2BF1-40F2-8D8E-9CFCED97D9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0" y="4672012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solidFill>
            <a:srgbClr val="212121"/>
          </a:solidFill>
          <a:ln>
            <a:noFill/>
          </a:ln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72FD64-D6D7-684C-B0CA-85100D0570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513" y="5176569"/>
            <a:ext cx="4589009" cy="97045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400" dirty="0"/>
              <a:t>Accuracy summary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E3FCD8E-D880-D841-ADAD-DBB9CAA9D0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4351" y="596014"/>
            <a:ext cx="11163299" cy="3767614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4507B7-F3C6-D34F-AD3F-7BB4B9DEBB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344886" y="5176569"/>
            <a:ext cx="6028400" cy="97045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buFont typeface="Wingdings 2" charset="2"/>
              <a:buChar char=""/>
            </a:pPr>
            <a:r>
              <a:rPr lang="en-US" sz="1600" dirty="0">
                <a:solidFill>
                  <a:srgbClr val="FEFEFE"/>
                </a:solidFill>
              </a:rPr>
              <a:t> The ARIMA </a:t>
            </a:r>
            <a:r>
              <a:rPr lang="en-US" sz="1600" dirty="0" err="1">
                <a:solidFill>
                  <a:srgbClr val="FEFEFE"/>
                </a:solidFill>
              </a:rPr>
              <a:t>XGBoost</a:t>
            </a:r>
            <a:r>
              <a:rPr lang="en-US" sz="1600" dirty="0">
                <a:solidFill>
                  <a:srgbClr val="FEFEFE"/>
                </a:solidFill>
              </a:rPr>
              <a:t> model has the lowest MAE and highest r-squared value</a:t>
            </a:r>
          </a:p>
          <a:p>
            <a:pPr>
              <a:buFont typeface="Wingdings 2" charset="2"/>
              <a:buChar char=""/>
            </a:pPr>
            <a:r>
              <a:rPr lang="en-US" sz="1600" dirty="0">
                <a:solidFill>
                  <a:srgbClr val="FEFEFE"/>
                </a:solidFill>
              </a:rPr>
              <a:t> Both ARIMA models confirm  and account for seasonality </a:t>
            </a:r>
          </a:p>
        </p:txBody>
      </p:sp>
    </p:spTree>
    <p:extLst>
      <p:ext uri="{BB962C8B-B14F-4D97-AF65-F5344CB8AC3E}">
        <p14:creationId xmlns:p14="http://schemas.microsoft.com/office/powerpoint/2010/main" val="13358670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>
            <a:extLst>
              <a:ext uri="{FF2B5EF4-FFF2-40B4-BE49-F238E27FC236}">
                <a16:creationId xmlns:a16="http://schemas.microsoft.com/office/drawing/2014/main" id="{DA9A1ACB-4ECA-4EAE-AEAB-CE9C8C01EE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F7D26C8-96ED-46E3-BD94-C1608C54C3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23">
            <a:extLst>
              <a:ext uri="{FF2B5EF4-FFF2-40B4-BE49-F238E27FC236}">
                <a16:creationId xmlns:a16="http://schemas.microsoft.com/office/drawing/2014/main" id="{13EEA0A9-F720-41ED-8EBA-2A10A664F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275D36-8192-0D48-A1E2-3607ACDAC6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447188"/>
            <a:ext cx="3413084" cy="155941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200" b="1" dirty="0"/>
              <a:t>Forecast forward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D2D467-534E-AF4B-9DAD-270F193B80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18713" y="2185988"/>
            <a:ext cx="3404372" cy="42248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buFont typeface="Wingdings 2" charset="2"/>
              <a:buChar char=""/>
            </a:pPr>
            <a:r>
              <a:rPr lang="en-US" sz="1600" dirty="0"/>
              <a:t> Each of the five models is refit on the entire data set and then used to forecast ahead seven months by day</a:t>
            </a:r>
          </a:p>
          <a:p>
            <a:pPr>
              <a:buFont typeface="Wingdings 2" charset="2"/>
              <a:buChar char=""/>
            </a:pPr>
            <a:r>
              <a:rPr lang="en-US" sz="1600" dirty="0"/>
              <a:t>All models except for our linear models capture the weekly pattern of email volume well and provide reasonable forecasts</a:t>
            </a:r>
          </a:p>
          <a:p>
            <a:pPr>
              <a:buFont typeface="Wingdings 2" charset="2"/>
              <a:buChar char=""/>
            </a:pPr>
            <a:r>
              <a:rPr lang="en-US" sz="1600" dirty="0"/>
              <a:t> There are now five options to choose from</a:t>
            </a:r>
          </a:p>
          <a:p>
            <a:pPr>
              <a:buFont typeface="Wingdings 2" charset="2"/>
              <a:buChar char=""/>
            </a:pPr>
            <a:r>
              <a:rPr lang="en-US" sz="1600" dirty="0"/>
              <a:t> Choose a model considering both accuracy, interpretability, and computational cost</a:t>
            </a:r>
          </a:p>
          <a:p>
            <a:pPr>
              <a:buFont typeface="Wingdings 2" charset="2"/>
              <a:buChar char=""/>
            </a:pPr>
            <a:endParaRPr lang="en-US" sz="1600" dirty="0"/>
          </a:p>
        </p:txBody>
      </p:sp>
      <p:sp>
        <p:nvSpPr>
          <p:cNvPr id="16" name="Rounded Rectangle 17">
            <a:extLst>
              <a:ext uri="{FF2B5EF4-FFF2-40B4-BE49-F238E27FC236}">
                <a16:creationId xmlns:a16="http://schemas.microsoft.com/office/drawing/2014/main" id="{03B27569-6089-4DC0-93E0-F3F6E1E93C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78945" y="958640"/>
            <a:ext cx="6269591" cy="4945244"/>
          </a:xfrm>
          <a:prstGeom prst="roundRect">
            <a:avLst>
              <a:gd name="adj" fmla="val 3513"/>
            </a:avLst>
          </a:prstGeom>
          <a:solidFill>
            <a:schemeClr val="tx1"/>
          </a:solidFill>
          <a:ln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32B4A225-0B98-344C-9DD3-C036E4284B0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t="-11434" b="-11434"/>
          <a:stretch/>
        </p:blipFill>
        <p:spPr>
          <a:xfrm>
            <a:off x="5603706" y="1258529"/>
            <a:ext cx="5638853" cy="4330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4778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00701A-F090-2046-AC07-098B0A1B4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closer look at two potential forecasts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E8334D-BE2B-0446-A914-2D081DFCB5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ARIMA w/ </a:t>
            </a:r>
            <a:r>
              <a:rPr lang="en-US" dirty="0" err="1"/>
              <a:t>XGboost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E6EA439-E051-5945-B1B1-2252B70DDD3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ARIMA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DD04209-467C-CA42-BFA6-B7992BF7D5B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921227" y="2751138"/>
            <a:ext cx="4975859" cy="3109912"/>
          </a:xfrm>
          <a:prstGeom prst="rect">
            <a:avLst/>
          </a:prstGeom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2381FD5B-54C6-2247-8C17-F114C6C21940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297295" y="2751138"/>
            <a:ext cx="4975859" cy="3109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9850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166AA1-5FB2-9546-874A-0253172CB5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C17FE6-5FEB-E546-878F-0F9188BFDE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Further considerations with respect to model development and inference</a:t>
            </a:r>
          </a:p>
        </p:txBody>
      </p:sp>
    </p:spTree>
    <p:extLst>
      <p:ext uri="{BB962C8B-B14F-4D97-AF65-F5344CB8AC3E}">
        <p14:creationId xmlns:p14="http://schemas.microsoft.com/office/powerpoint/2010/main" val="19277450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587F86-6A05-7740-85F7-C8251C7478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Premise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056818-733D-6946-9152-1C8248ACDB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Using the dataset provided, we’d like you to build a forecast for customer service email volume at the daily level until December 31, 2021. </a:t>
            </a:r>
          </a:p>
          <a:p>
            <a:r>
              <a:rPr lang="en-US" dirty="0"/>
              <a:t>The purpose of the forecast will be used to determine our daily customer service staffing needs based on the email volume of the day. </a:t>
            </a:r>
          </a:p>
          <a:p>
            <a:r>
              <a:rPr lang="en-US" dirty="0"/>
              <a:t>What makes this a robust model? </a:t>
            </a:r>
          </a:p>
          <a:p>
            <a:r>
              <a:rPr lang="en-US" dirty="0"/>
              <a:t>Is there seasonality in the model? </a:t>
            </a:r>
          </a:p>
          <a:p>
            <a:r>
              <a:rPr lang="en-US" dirty="0"/>
              <a:t>Are there specific dates or holidays where we expect to see unusual behavior? </a:t>
            </a:r>
          </a:p>
        </p:txBody>
      </p:sp>
    </p:spTree>
    <p:extLst>
      <p:ext uri="{BB962C8B-B14F-4D97-AF65-F5344CB8AC3E}">
        <p14:creationId xmlns:p14="http://schemas.microsoft.com/office/powerpoint/2010/main" val="4891472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194B5D-5F39-8A43-A54C-8A603F9B0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3AC531-ED5E-3047-A8E1-9F4A566769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 an example, we’ll assume that a consensus has been made to explore the regression model further.</a:t>
            </a:r>
          </a:p>
          <a:p>
            <a:r>
              <a:rPr lang="en-US" dirty="0"/>
              <a:t>To do this the model is isolated and further developed by adding features such as nominal day of week and holiday(s). </a:t>
            </a:r>
          </a:p>
          <a:p>
            <a:r>
              <a:rPr lang="en-US" dirty="0"/>
              <a:t>From this we can view our model coefficients for a preliminary confirmation of seasonal effects, as well as those of holidays.</a:t>
            </a:r>
          </a:p>
        </p:txBody>
      </p:sp>
    </p:spTree>
    <p:extLst>
      <p:ext uri="{BB962C8B-B14F-4D97-AF65-F5344CB8AC3E}">
        <p14:creationId xmlns:p14="http://schemas.microsoft.com/office/powerpoint/2010/main" val="25972462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 6">
            <a:extLst>
              <a:ext uri="{FF2B5EF4-FFF2-40B4-BE49-F238E27FC236}">
                <a16:creationId xmlns:a16="http://schemas.microsoft.com/office/drawing/2014/main" id="{53576798-7F98-4C7F-B6C7-6D41B5A7E9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416E3E5-5186-46A4-AFBD-337387D316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3" y="0"/>
            <a:ext cx="12187427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 23">
            <a:extLst>
              <a:ext uri="{FF2B5EF4-FFF2-40B4-BE49-F238E27FC236}">
                <a16:creationId xmlns:a16="http://schemas.microsoft.com/office/drawing/2014/main" id="{7B8FAACC-353E-4F84-BA62-A5514185D9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 flipH="1">
            <a:off x="7554995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212121"/>
          </a:solidFill>
          <a:ln>
            <a:noFill/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A2B920-D972-3A4B-B997-6F975B60B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4749" y="457201"/>
            <a:ext cx="3575737" cy="133268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200" b="1" dirty="0">
                <a:solidFill>
                  <a:srgbClr val="FFFFFF"/>
                </a:solidFill>
              </a:rPr>
              <a:t>Model development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B2666257-2B47-524C-BFB0-E22B0ECFE5D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-221" r="-221"/>
          <a:stretch/>
        </p:blipFill>
        <p:spPr>
          <a:xfrm>
            <a:off x="463961" y="106680"/>
            <a:ext cx="6612856" cy="6583680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7A861A-1D86-E049-9FE4-DA1FE3789A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164749" y="2024743"/>
            <a:ext cx="3575737" cy="401661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buFont typeface="Wingdings 2" charset="2"/>
              <a:buChar char=""/>
            </a:pPr>
            <a:r>
              <a:rPr lang="en-US" sz="1600" dirty="0">
                <a:solidFill>
                  <a:srgbClr val="FFFFFF"/>
                </a:solidFill>
              </a:rPr>
              <a:t> Using our enhanced regression model, we can now examine coefficients for inference.</a:t>
            </a:r>
          </a:p>
          <a:p>
            <a:pPr>
              <a:buFont typeface="Wingdings 2" charset="2"/>
              <a:buChar char=""/>
            </a:pPr>
            <a:r>
              <a:rPr lang="en-US" sz="1600" dirty="0">
                <a:solidFill>
                  <a:srgbClr val="FFFFFF"/>
                </a:solidFill>
              </a:rPr>
              <a:t> For example, we can see that weekdays have a positive effect on email volume while weekends have a negative effect.</a:t>
            </a:r>
          </a:p>
          <a:p>
            <a:pPr>
              <a:buFont typeface="Wingdings 2" charset="2"/>
              <a:buChar char=""/>
            </a:pPr>
            <a:r>
              <a:rPr lang="en-US" sz="1600" dirty="0">
                <a:solidFill>
                  <a:srgbClr val="FFFFFF"/>
                </a:solidFill>
              </a:rPr>
              <a:t> We can also see that holidays have varying effects, along with wide confidence bands.</a:t>
            </a:r>
          </a:p>
          <a:p>
            <a:pPr>
              <a:buFont typeface="Wingdings 2" charset="2"/>
              <a:buChar char=""/>
            </a:pPr>
            <a:r>
              <a:rPr lang="en-US" sz="1600" dirty="0">
                <a:solidFill>
                  <a:srgbClr val="FFFFFF"/>
                </a:solidFill>
              </a:rPr>
              <a:t> Further examination of p-values can help us zero in on those holidays that may </a:t>
            </a:r>
            <a:r>
              <a:rPr lang="en-US" sz="1600" dirty="0" err="1">
                <a:solidFill>
                  <a:srgbClr val="FFFFFF"/>
                </a:solidFill>
              </a:rPr>
              <a:t>relavent</a:t>
            </a:r>
            <a:endParaRPr lang="en-US" sz="16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46467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29B917-A8E9-3F49-AB80-113A184EA8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62DB6D-2C43-3A4A-B61A-4A8E4E9763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The enhanced regression model performs better than the previous regression model </a:t>
            </a:r>
          </a:p>
          <a:p>
            <a:r>
              <a:rPr lang="en-US" dirty="0"/>
              <a:t>Using our previous model as comparison we can see that our </a:t>
            </a:r>
            <a:r>
              <a:rPr lang="en-US" i="1" dirty="0" err="1"/>
              <a:t>rmse</a:t>
            </a:r>
            <a:r>
              <a:rPr lang="en-US" dirty="0"/>
              <a:t> has improved from a previous value of approximately 2130 down to about 1750, an 18% decrease</a:t>
            </a:r>
          </a:p>
          <a:p>
            <a:r>
              <a:rPr lang="en-US" dirty="0"/>
              <a:t>This improvement puts it in line with the best time series model, ARIMA Boost </a:t>
            </a:r>
            <a:r>
              <a:rPr lang="en-US" i="1" dirty="0" err="1"/>
              <a:t>rmse</a:t>
            </a:r>
            <a:r>
              <a:rPr lang="en-US" dirty="0"/>
              <a:t> of 1705, and improving  </a:t>
            </a:r>
            <a:r>
              <a:rPr lang="en-US" i="1" dirty="0"/>
              <a:t>r2 </a:t>
            </a:r>
            <a:r>
              <a:rPr lang="en-US" dirty="0"/>
              <a:t>measures from .02 to .36</a:t>
            </a:r>
          </a:p>
          <a:p>
            <a:r>
              <a:rPr lang="en-US" dirty="0"/>
              <a:t>The model is robust to outliers since we removed them during model training and included additional features for day of week, month, and holidays</a:t>
            </a:r>
          </a:p>
          <a:p>
            <a:r>
              <a:rPr lang="en-US" dirty="0"/>
              <a:t>Both our ARIMA Boost model and enhanced linear model confirm weekly seasonality and use model parameters to extrapolate the pattern forward into future forecasts</a:t>
            </a:r>
          </a:p>
          <a:p>
            <a:r>
              <a:rPr lang="en-US" dirty="0"/>
              <a:t>Holiday effects aren’t statistically significant except for Christmas which has a negative effect on email volume, we can use this information to adjust our model</a:t>
            </a:r>
          </a:p>
        </p:txBody>
      </p:sp>
    </p:spTree>
    <p:extLst>
      <p:ext uri="{BB962C8B-B14F-4D97-AF65-F5344CB8AC3E}">
        <p14:creationId xmlns:p14="http://schemas.microsoft.com/office/powerpoint/2010/main" val="32829026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2194B-0BC2-2D4D-AD5E-73BF6368B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Data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A25293-507D-054F-A8B7-3364AAAE58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 general overview of the raw data provided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3154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>
            <a:extLst>
              <a:ext uri="{FF2B5EF4-FFF2-40B4-BE49-F238E27FC236}">
                <a16:creationId xmlns:a16="http://schemas.microsoft.com/office/drawing/2014/main" id="{53576798-7F98-4C7F-B6C7-6D41B5A7E9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2264E67-6F59-4D8D-8E5F-8245B0FEAE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3" y="0"/>
            <a:ext cx="12187427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23">
            <a:extLst>
              <a:ext uri="{FF2B5EF4-FFF2-40B4-BE49-F238E27FC236}">
                <a16:creationId xmlns:a16="http://schemas.microsoft.com/office/drawing/2014/main" id="{158E1C6E-D299-4F5D-B15B-155EBF7F6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212121"/>
          </a:solidFill>
          <a:ln>
            <a:noFill/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4F83E4-4E9C-E246-B20E-3AF151DC53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514" y="457201"/>
            <a:ext cx="3575737" cy="133268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200">
                <a:solidFill>
                  <a:srgbClr val="FFFFFF"/>
                </a:solidFill>
              </a:rPr>
              <a:t>Data Overview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8F3B28-2125-C24D-BCFD-189D99F92A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1514" y="2046514"/>
            <a:ext cx="3575737" cy="39948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85750">
              <a:buFont typeface="Wingdings 2" charset="2"/>
              <a:buChar char=""/>
            </a:pPr>
            <a:r>
              <a:rPr lang="en-US" sz="1600">
                <a:solidFill>
                  <a:srgbClr val="FFFFFF"/>
                </a:solidFill>
              </a:rPr>
              <a:t>There are a total of 12 features. One date, and six that represent historical values. </a:t>
            </a:r>
          </a:p>
          <a:p>
            <a:pPr marL="285750" indent="-285750">
              <a:buFont typeface="Wingdings 2" charset="2"/>
              <a:buChar char=""/>
            </a:pPr>
            <a:r>
              <a:rPr lang="en-US" sz="1600">
                <a:solidFill>
                  <a:srgbClr val="FFFFFF"/>
                </a:solidFill>
              </a:rPr>
              <a:t>The remaining five represent forecasted values from April 1</a:t>
            </a:r>
            <a:r>
              <a:rPr lang="en-US" sz="1600" baseline="30000">
                <a:solidFill>
                  <a:srgbClr val="FFFFFF"/>
                </a:solidFill>
              </a:rPr>
              <a:t>st</a:t>
            </a:r>
            <a:r>
              <a:rPr lang="en-US" sz="1600">
                <a:solidFill>
                  <a:srgbClr val="FFFFFF"/>
                </a:solidFill>
              </a:rPr>
              <a:t>, 2021, to the end of 2021.</a:t>
            </a:r>
          </a:p>
          <a:p>
            <a:pPr marL="285750" indent="-285750">
              <a:buFont typeface="Wingdings 2" charset="2"/>
              <a:buChar char=""/>
            </a:pPr>
            <a:r>
              <a:rPr lang="en-US" sz="1600">
                <a:solidFill>
                  <a:srgbClr val="FFFFFF"/>
                </a:solidFill>
              </a:rPr>
              <a:t>There are no missing values in our historical data that need to be accounted for with methods such as imputation.</a:t>
            </a:r>
          </a:p>
          <a:p>
            <a:pPr marL="285750" indent="-285750">
              <a:buFont typeface="Wingdings 2" charset="2"/>
              <a:buChar char=""/>
            </a:pPr>
            <a:r>
              <a:rPr lang="en-US" sz="1600">
                <a:solidFill>
                  <a:srgbClr val="FFFFFF"/>
                </a:solidFill>
              </a:rPr>
              <a:t>There is two years and five months of  historical data available to help inform modeling efforts.</a:t>
            </a:r>
          </a:p>
          <a:p>
            <a:pPr marL="285750" indent="-285750">
              <a:buFont typeface="Wingdings 2" charset="2"/>
              <a:buChar char=""/>
            </a:pPr>
            <a:endParaRPr lang="en-US" sz="1600">
              <a:solidFill>
                <a:srgbClr val="FFFFFF"/>
              </a:solidFill>
            </a:endParaRP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215209AF-0740-C64D-A987-1054A7D9368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85578407"/>
              </p:ext>
            </p:extLst>
          </p:nvPr>
        </p:nvGraphicFramePr>
        <p:xfrm>
          <a:off x="5478342" y="643467"/>
          <a:ext cx="5872639" cy="52724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5604">
                  <a:extLst>
                    <a:ext uri="{9D8B030D-6E8A-4147-A177-3AD203B41FA5}">
                      <a16:colId xmlns:a16="http://schemas.microsoft.com/office/drawing/2014/main" val="1799273789"/>
                    </a:ext>
                  </a:extLst>
                </a:gridCol>
                <a:gridCol w="2987035">
                  <a:extLst>
                    <a:ext uri="{9D8B030D-6E8A-4147-A177-3AD203B41FA5}">
                      <a16:colId xmlns:a16="http://schemas.microsoft.com/office/drawing/2014/main" val="2491983557"/>
                    </a:ext>
                  </a:extLst>
                </a:gridCol>
              </a:tblGrid>
              <a:tr h="379063">
                <a:tc>
                  <a:txBody>
                    <a:bodyPr/>
                    <a:lstStyle/>
                    <a:p>
                      <a:r>
                        <a:rPr lang="en-US" sz="1700">
                          <a:effectLst/>
                        </a:rPr>
                        <a:t>Column name</a:t>
                      </a:r>
                    </a:p>
                  </a:txBody>
                  <a:tcPr marL="86151" marR="86151" marT="43075" marB="43075" anchor="ctr"/>
                </a:tc>
                <a:tc>
                  <a:txBody>
                    <a:bodyPr/>
                    <a:lstStyle/>
                    <a:p>
                      <a:r>
                        <a:rPr lang="en-US" sz="1700">
                          <a:effectLst/>
                        </a:rPr>
                        <a:t>Description</a:t>
                      </a:r>
                    </a:p>
                  </a:txBody>
                  <a:tcPr marL="86151" marR="86151" marT="43075" marB="43075" anchor="ctr"/>
                </a:tc>
                <a:extLst>
                  <a:ext uri="{0D108BD9-81ED-4DB2-BD59-A6C34878D82A}">
                    <a16:rowId xmlns:a16="http://schemas.microsoft.com/office/drawing/2014/main" val="731838085"/>
                  </a:ext>
                </a:extLst>
              </a:tr>
              <a:tr h="292913"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  <a:latin typeface="ArialMT"/>
                        </a:rPr>
                        <a:t>date </a:t>
                      </a:r>
                      <a:endParaRPr lang="en-US" sz="1700">
                        <a:effectLst/>
                      </a:endParaRPr>
                    </a:p>
                  </a:txBody>
                  <a:tcPr marL="86151" marR="86151" marT="43075" marB="43075" anchor="ctr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  <a:latin typeface="ArialMT"/>
                        </a:rPr>
                        <a:t>Date </a:t>
                      </a:r>
                      <a:endParaRPr lang="en-US" sz="1700">
                        <a:effectLst/>
                      </a:endParaRPr>
                    </a:p>
                  </a:txBody>
                  <a:tcPr marL="86151" marR="86151" marT="43075" marB="43075" anchor="ctr"/>
                </a:tc>
                <a:extLst>
                  <a:ext uri="{0D108BD9-81ED-4DB2-BD59-A6C34878D82A}">
                    <a16:rowId xmlns:a16="http://schemas.microsoft.com/office/drawing/2014/main" val="3348623116"/>
                  </a:ext>
                </a:extLst>
              </a:tr>
              <a:tr h="292913"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  <a:latin typeface="ArialMT"/>
                        </a:rPr>
                        <a:t>email </a:t>
                      </a:r>
                      <a:endParaRPr lang="en-US" sz="1700">
                        <a:effectLst/>
                      </a:endParaRPr>
                    </a:p>
                  </a:txBody>
                  <a:tcPr marL="86151" marR="86151" marT="43075" marB="43075" anchor="ctr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  <a:latin typeface="ArialMT"/>
                        </a:rPr>
                        <a:t>Number of emails, i.e. email volume </a:t>
                      </a:r>
                      <a:endParaRPr lang="en-US" sz="1700">
                        <a:effectLst/>
                      </a:endParaRPr>
                    </a:p>
                  </a:txBody>
                  <a:tcPr marL="86151" marR="86151" marT="43075" marB="43075" anchor="ctr"/>
                </a:tc>
                <a:extLst>
                  <a:ext uri="{0D108BD9-81ED-4DB2-BD59-A6C34878D82A}">
                    <a16:rowId xmlns:a16="http://schemas.microsoft.com/office/drawing/2014/main" val="3308306394"/>
                  </a:ext>
                </a:extLst>
              </a:tr>
              <a:tr h="292913"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  <a:latin typeface="ArialMT"/>
                        </a:rPr>
                        <a:t>subs </a:t>
                      </a:r>
                      <a:endParaRPr lang="en-US" sz="1700">
                        <a:effectLst/>
                      </a:endParaRPr>
                    </a:p>
                  </a:txBody>
                  <a:tcPr marL="86151" marR="86151" marT="43075" marB="43075" anchor="ctr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  <a:latin typeface="ArialMT"/>
                        </a:rPr>
                        <a:t>Number of total subscribed users </a:t>
                      </a:r>
                      <a:endParaRPr lang="en-US" sz="1700">
                        <a:effectLst/>
                      </a:endParaRPr>
                    </a:p>
                  </a:txBody>
                  <a:tcPr marL="86151" marR="86151" marT="43075" marB="43075" anchor="ctr"/>
                </a:tc>
                <a:extLst>
                  <a:ext uri="{0D108BD9-81ED-4DB2-BD59-A6C34878D82A}">
                    <a16:rowId xmlns:a16="http://schemas.microsoft.com/office/drawing/2014/main" val="2084508462"/>
                  </a:ext>
                </a:extLst>
              </a:tr>
              <a:tr h="637515"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  <a:latin typeface="ArialMT"/>
                        </a:rPr>
                        <a:t>subs_standard </a:t>
                      </a:r>
                      <a:endParaRPr lang="en-US" sz="1700">
                        <a:effectLst/>
                      </a:endParaRPr>
                    </a:p>
                  </a:txBody>
                  <a:tcPr marL="86151" marR="86151" marT="43075" marB="43075" anchor="ctr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  <a:latin typeface="ArialMT"/>
                        </a:rPr>
                        <a:t>Number of subscribed users on the standard product, i.e. $9.99 Premium subscription </a:t>
                      </a:r>
                      <a:endParaRPr lang="en-US" sz="1700">
                        <a:effectLst/>
                      </a:endParaRPr>
                    </a:p>
                  </a:txBody>
                  <a:tcPr marL="86151" marR="86151" marT="43075" marB="43075" anchor="ctr"/>
                </a:tc>
                <a:extLst>
                  <a:ext uri="{0D108BD9-81ED-4DB2-BD59-A6C34878D82A}">
                    <a16:rowId xmlns:a16="http://schemas.microsoft.com/office/drawing/2014/main" val="4951748"/>
                  </a:ext>
                </a:extLst>
              </a:tr>
              <a:tr h="465214"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  <a:latin typeface="ArialMT"/>
                        </a:rPr>
                        <a:t>subs_student </a:t>
                      </a:r>
                      <a:endParaRPr lang="en-US" sz="1700">
                        <a:effectLst/>
                      </a:endParaRPr>
                    </a:p>
                  </a:txBody>
                  <a:tcPr marL="86151" marR="86151" marT="43075" marB="43075" anchor="ctr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  <a:latin typeface="ArialMT"/>
                        </a:rPr>
                        <a:t>Number of subscribed users on student subscriptions </a:t>
                      </a:r>
                      <a:endParaRPr lang="en-US" sz="1700">
                        <a:effectLst/>
                      </a:endParaRPr>
                    </a:p>
                  </a:txBody>
                  <a:tcPr marL="86151" marR="86151" marT="43075" marB="43075" anchor="ctr"/>
                </a:tc>
                <a:extLst>
                  <a:ext uri="{0D108BD9-81ED-4DB2-BD59-A6C34878D82A}">
                    <a16:rowId xmlns:a16="http://schemas.microsoft.com/office/drawing/2014/main" val="4000080389"/>
                  </a:ext>
                </a:extLst>
              </a:tr>
              <a:tr h="465214"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  <a:latin typeface="ArialMT"/>
                        </a:rPr>
                        <a:t>subs_family </a:t>
                      </a:r>
                      <a:endParaRPr lang="en-US" sz="1700">
                        <a:effectLst/>
                      </a:endParaRPr>
                    </a:p>
                  </a:txBody>
                  <a:tcPr marL="86151" marR="86151" marT="43075" marB="43075" anchor="ctr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  <a:latin typeface="ArialMT"/>
                        </a:rPr>
                        <a:t>Number of subscribed users on family subscriptions </a:t>
                      </a:r>
                      <a:endParaRPr lang="en-US" sz="1700">
                        <a:effectLst/>
                      </a:endParaRPr>
                    </a:p>
                  </a:txBody>
                  <a:tcPr marL="86151" marR="86151" marT="43075" marB="43075" anchor="ctr"/>
                </a:tc>
                <a:extLst>
                  <a:ext uri="{0D108BD9-81ED-4DB2-BD59-A6C34878D82A}">
                    <a16:rowId xmlns:a16="http://schemas.microsoft.com/office/drawing/2014/main" val="3408561083"/>
                  </a:ext>
                </a:extLst>
              </a:tr>
              <a:tr h="292913"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  <a:latin typeface="ArialMT"/>
                        </a:rPr>
                        <a:t>f_subs </a:t>
                      </a:r>
                      <a:endParaRPr lang="en-US" sz="1700">
                        <a:effectLst/>
                      </a:endParaRPr>
                    </a:p>
                  </a:txBody>
                  <a:tcPr marL="86151" marR="86151" marT="43075" marB="43075" anchor="ctr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  <a:latin typeface="ArialMT"/>
                        </a:rPr>
                        <a:t>Forecast of total subscribed users </a:t>
                      </a:r>
                      <a:endParaRPr lang="en-US" sz="1700">
                        <a:effectLst/>
                      </a:endParaRPr>
                    </a:p>
                  </a:txBody>
                  <a:tcPr marL="86151" marR="86151" marT="43075" marB="43075" anchor="ctr"/>
                </a:tc>
                <a:extLst>
                  <a:ext uri="{0D108BD9-81ED-4DB2-BD59-A6C34878D82A}">
                    <a16:rowId xmlns:a16="http://schemas.microsoft.com/office/drawing/2014/main" val="3160765214"/>
                  </a:ext>
                </a:extLst>
              </a:tr>
              <a:tr h="465214"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  <a:latin typeface="ArialMT"/>
                        </a:rPr>
                        <a:t>f_subs_standard </a:t>
                      </a:r>
                      <a:endParaRPr lang="en-US" sz="1700">
                        <a:effectLst/>
                      </a:endParaRPr>
                    </a:p>
                  </a:txBody>
                  <a:tcPr marL="86151" marR="86151" marT="43075" marB="43075" anchor="ctr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  <a:latin typeface="ArialMT"/>
                        </a:rPr>
                        <a:t>Forecast of subscribed users on the standard product </a:t>
                      </a:r>
                      <a:endParaRPr lang="en-US" sz="1700">
                        <a:effectLst/>
                      </a:endParaRPr>
                    </a:p>
                  </a:txBody>
                  <a:tcPr marL="86151" marR="86151" marT="43075" marB="43075" anchor="ctr"/>
                </a:tc>
                <a:extLst>
                  <a:ext uri="{0D108BD9-81ED-4DB2-BD59-A6C34878D82A}">
                    <a16:rowId xmlns:a16="http://schemas.microsoft.com/office/drawing/2014/main" val="1852475494"/>
                  </a:ext>
                </a:extLst>
              </a:tr>
              <a:tr h="465214"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  <a:latin typeface="ArialMT"/>
                        </a:rPr>
                        <a:t>f_subs_student </a:t>
                      </a:r>
                      <a:endParaRPr lang="en-US" sz="1700">
                        <a:effectLst/>
                      </a:endParaRPr>
                    </a:p>
                  </a:txBody>
                  <a:tcPr marL="86151" marR="86151" marT="43075" marB="43075" anchor="ctr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  <a:latin typeface="ArialMT"/>
                        </a:rPr>
                        <a:t>Forecast of subscribed users on student subscriptions </a:t>
                      </a:r>
                      <a:endParaRPr lang="en-US" sz="1700">
                        <a:effectLst/>
                      </a:endParaRPr>
                    </a:p>
                  </a:txBody>
                  <a:tcPr marL="86151" marR="86151" marT="43075" marB="43075" anchor="ctr"/>
                </a:tc>
                <a:extLst>
                  <a:ext uri="{0D108BD9-81ED-4DB2-BD59-A6C34878D82A}">
                    <a16:rowId xmlns:a16="http://schemas.microsoft.com/office/drawing/2014/main" val="2796420342"/>
                  </a:ext>
                </a:extLst>
              </a:tr>
              <a:tr h="465214"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  <a:latin typeface="ArialMT"/>
                        </a:rPr>
                        <a:t>f_subs_family </a:t>
                      </a:r>
                      <a:endParaRPr lang="en-US" sz="1700">
                        <a:effectLst/>
                      </a:endParaRPr>
                    </a:p>
                  </a:txBody>
                  <a:tcPr marL="86151" marR="86151" marT="43075" marB="43075" anchor="ctr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  <a:latin typeface="ArialMT"/>
                        </a:rPr>
                        <a:t>Forecast of subscribed users on family subscriptions </a:t>
                      </a:r>
                      <a:endParaRPr lang="en-US" sz="1700">
                        <a:effectLst/>
                      </a:endParaRPr>
                    </a:p>
                  </a:txBody>
                  <a:tcPr marL="86151" marR="86151" marT="43075" marB="43075" anchor="ctr"/>
                </a:tc>
                <a:extLst>
                  <a:ext uri="{0D108BD9-81ED-4DB2-BD59-A6C34878D82A}">
                    <a16:rowId xmlns:a16="http://schemas.microsoft.com/office/drawing/2014/main" val="3207485160"/>
                  </a:ext>
                </a:extLst>
              </a:tr>
              <a:tr h="465214"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  <a:latin typeface="ArialMT"/>
                        </a:rPr>
                        <a:t>mau </a:t>
                      </a:r>
                      <a:endParaRPr lang="en-US" sz="1700">
                        <a:effectLst/>
                      </a:endParaRPr>
                    </a:p>
                  </a:txBody>
                  <a:tcPr marL="86151" marR="86151" marT="43075" marB="43075" anchor="ctr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  <a:latin typeface="ArialMT"/>
                        </a:rPr>
                        <a:t>Number of Monthly Active Users, i.e. users that have a stream in the last 30 days </a:t>
                      </a:r>
                      <a:endParaRPr lang="en-US" sz="1700">
                        <a:effectLst/>
                      </a:endParaRPr>
                    </a:p>
                  </a:txBody>
                  <a:tcPr marL="86151" marR="86151" marT="43075" marB="43075" anchor="ctr"/>
                </a:tc>
                <a:extLst>
                  <a:ext uri="{0D108BD9-81ED-4DB2-BD59-A6C34878D82A}">
                    <a16:rowId xmlns:a16="http://schemas.microsoft.com/office/drawing/2014/main" val="1013988985"/>
                  </a:ext>
                </a:extLst>
              </a:tr>
              <a:tr h="292913"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  <a:latin typeface="ArialMT"/>
                        </a:rPr>
                        <a:t>f_mau </a:t>
                      </a:r>
                      <a:endParaRPr lang="en-US" sz="1700">
                        <a:effectLst/>
                      </a:endParaRPr>
                    </a:p>
                  </a:txBody>
                  <a:tcPr marL="86151" marR="86151" marT="43075" marB="43075" anchor="ctr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  <a:latin typeface="ArialMT"/>
                        </a:rPr>
                        <a:t>Forecast of Monthly Active Users. </a:t>
                      </a:r>
                      <a:endParaRPr lang="en-US" sz="1700">
                        <a:effectLst/>
                      </a:endParaRPr>
                    </a:p>
                  </a:txBody>
                  <a:tcPr marL="86151" marR="86151" marT="43075" marB="43075" anchor="ctr"/>
                </a:tc>
                <a:extLst>
                  <a:ext uri="{0D108BD9-81ED-4DB2-BD59-A6C34878D82A}">
                    <a16:rowId xmlns:a16="http://schemas.microsoft.com/office/drawing/2014/main" val="22313352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620059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AB51DD-6A07-4245-8DEA-FD2E00EB23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Series Visuals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33A0E8-7887-9D47-BA76-36E20C52DB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visual inspection of time series characteristics</a:t>
            </a:r>
          </a:p>
        </p:txBody>
      </p:sp>
    </p:spTree>
    <p:extLst>
      <p:ext uri="{BB962C8B-B14F-4D97-AF65-F5344CB8AC3E}">
        <p14:creationId xmlns:p14="http://schemas.microsoft.com/office/powerpoint/2010/main" val="1910032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Freeform 6">
            <a:extLst>
              <a:ext uri="{FF2B5EF4-FFF2-40B4-BE49-F238E27FC236}">
                <a16:creationId xmlns:a16="http://schemas.microsoft.com/office/drawing/2014/main" id="{53576798-7F98-4C7F-B6C7-6D41B5A7E9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E2264E67-6F59-4D8D-8E5F-8245B0FEAE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3" y="0"/>
            <a:ext cx="12187427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Freeform 23">
            <a:extLst>
              <a:ext uri="{FF2B5EF4-FFF2-40B4-BE49-F238E27FC236}">
                <a16:creationId xmlns:a16="http://schemas.microsoft.com/office/drawing/2014/main" id="{158E1C6E-D299-4F5D-B15B-155EBF7F6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212121"/>
          </a:solidFill>
          <a:ln>
            <a:noFill/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9C06F3-ED7D-2149-9DC1-CC02C8971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514" y="457201"/>
            <a:ext cx="3575737" cy="133268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200" b="1">
                <a:solidFill>
                  <a:srgbClr val="FFFFFF"/>
                </a:solidFill>
              </a:rPr>
              <a:t>Historical values</a:t>
            </a:r>
            <a:endParaRPr lang="en-US" sz="3200" b="1" dirty="0">
              <a:solidFill>
                <a:srgbClr val="FFFFFF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27E321-C2C5-5F4D-B22D-271D29A549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1514" y="2046514"/>
            <a:ext cx="3575737" cy="39948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buFont typeface="Wingdings 2" charset="2"/>
              <a:buChar char=""/>
            </a:pPr>
            <a:r>
              <a:rPr lang="en-US" sz="1600">
                <a:solidFill>
                  <a:srgbClr val="FFFFFF"/>
                </a:solidFill>
              </a:rPr>
              <a:t> Email volume is stationary with no strong trend</a:t>
            </a:r>
          </a:p>
          <a:p>
            <a:pPr>
              <a:buFont typeface="Wingdings 2" charset="2"/>
              <a:buChar char=""/>
            </a:pPr>
            <a:r>
              <a:rPr lang="en-US" sz="1600">
                <a:solidFill>
                  <a:srgbClr val="FFFFFF"/>
                </a:solidFill>
              </a:rPr>
              <a:t> Subscriber volume has a very strong growth trend with mild monthly seasonality</a:t>
            </a:r>
          </a:p>
          <a:p>
            <a:pPr>
              <a:buFont typeface="Wingdings 2" charset="2"/>
              <a:buChar char=""/>
            </a:pPr>
            <a:r>
              <a:rPr lang="en-US" sz="1600">
                <a:solidFill>
                  <a:srgbClr val="FFFFFF"/>
                </a:solidFill>
              </a:rPr>
              <a:t> Standard volume is also heavily trended with more pronounced monthly seasonality</a:t>
            </a:r>
          </a:p>
          <a:p>
            <a:pPr>
              <a:buFont typeface="Wingdings 2" charset="2"/>
              <a:buChar char=""/>
            </a:pPr>
            <a:r>
              <a:rPr lang="en-US" sz="1600">
                <a:solidFill>
                  <a:srgbClr val="FFFFFF"/>
                </a:solidFill>
              </a:rPr>
              <a:t> Student volume grows from 2019 to early 2020 then declines rapidly toward</a:t>
            </a:r>
            <a:endParaRPr lang="en-US" sz="1600" dirty="0">
              <a:solidFill>
                <a:srgbClr val="FFFFFF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636A81D-03BA-1647-AAE0-43EA737C399C}"/>
              </a:ext>
            </a:extLst>
          </p:cNvPr>
          <p:cNvPicPr>
            <a:picLocks noGrp="1" noChangeAspect="1" noChangeArrowheads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6792" b="-26792"/>
          <a:stretch/>
        </p:blipFill>
        <p:spPr bwMode="auto">
          <a:xfrm>
            <a:off x="4866446" y="704378"/>
            <a:ext cx="7096113" cy="5449243"/>
          </a:xfrm>
          <a:prstGeom prst="roundRect">
            <a:avLst>
              <a:gd name="adj" fmla="val 3876"/>
            </a:avLst>
          </a:prstGeom>
          <a:noFill/>
          <a:ln>
            <a:solidFill>
              <a:schemeClr val="accent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73360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6">
            <a:extLst>
              <a:ext uri="{FF2B5EF4-FFF2-40B4-BE49-F238E27FC236}">
                <a16:creationId xmlns:a16="http://schemas.microsoft.com/office/drawing/2014/main" id="{53576798-7F98-4C7F-B6C7-6D41B5A7E9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416E3E5-5186-46A4-AFBD-337387D316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3" y="0"/>
            <a:ext cx="12187427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23">
            <a:extLst>
              <a:ext uri="{FF2B5EF4-FFF2-40B4-BE49-F238E27FC236}">
                <a16:creationId xmlns:a16="http://schemas.microsoft.com/office/drawing/2014/main" id="{7B8FAACC-353E-4F84-BA62-A5514185D9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 flipH="1">
            <a:off x="7554995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212121"/>
          </a:solidFill>
          <a:ln>
            <a:noFill/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BE1EF7-CF43-F848-BA10-A8BB318F6B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4749" y="457201"/>
            <a:ext cx="3575737" cy="133268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200" b="1" dirty="0">
                <a:solidFill>
                  <a:srgbClr val="FFFFFF"/>
                </a:solidFill>
              </a:rPr>
              <a:t>Seasonal diagnostics</a:t>
            </a: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EE36C576-2EC2-8A49-A387-19FA273737B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755" r="-436"/>
          <a:stretch/>
        </p:blipFill>
        <p:spPr>
          <a:xfrm>
            <a:off x="451514" y="182880"/>
            <a:ext cx="6431199" cy="6451711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AFA441-AD71-244C-9494-5EEC2DDBBB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164749" y="2024743"/>
            <a:ext cx="3575737" cy="401661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buFont typeface="Wingdings 2" charset="2"/>
              <a:buChar char=""/>
            </a:pPr>
            <a:r>
              <a:rPr lang="en-US" sz="1600" dirty="0">
                <a:solidFill>
                  <a:srgbClr val="FFFFFF"/>
                </a:solidFill>
              </a:rPr>
              <a:t> Here we’ll isolate email volume</a:t>
            </a:r>
          </a:p>
          <a:p>
            <a:pPr>
              <a:buFont typeface="Wingdings 2" charset="2"/>
              <a:buChar char=""/>
            </a:pPr>
            <a:r>
              <a:rPr lang="en-US" sz="1600" dirty="0">
                <a:solidFill>
                  <a:srgbClr val="FFFFFF"/>
                </a:solidFill>
              </a:rPr>
              <a:t> There is a daily seasonal pattern with low volumes on weekend and high volumes on weekdays</a:t>
            </a:r>
          </a:p>
          <a:p>
            <a:pPr>
              <a:buFont typeface="Wingdings 2" charset="2"/>
              <a:buChar char=""/>
            </a:pPr>
            <a:r>
              <a:rPr lang="en-US" sz="1600" dirty="0">
                <a:solidFill>
                  <a:srgbClr val="FFFFFF"/>
                </a:solidFill>
              </a:rPr>
              <a:t> There also seems to be mild seasonality on a per week level</a:t>
            </a:r>
          </a:p>
          <a:p>
            <a:pPr>
              <a:buFont typeface="Wingdings 2" charset="2"/>
              <a:buChar char=""/>
            </a:pPr>
            <a:r>
              <a:rPr lang="en-US" sz="1600" dirty="0">
                <a:solidFill>
                  <a:srgbClr val="FFFFFF"/>
                </a:solidFill>
              </a:rPr>
              <a:t> Month, Quarter and Yearly aggregates do not have overt seasonal characteristics</a:t>
            </a:r>
          </a:p>
        </p:txBody>
      </p:sp>
    </p:spTree>
    <p:extLst>
      <p:ext uri="{BB962C8B-B14F-4D97-AF65-F5344CB8AC3E}">
        <p14:creationId xmlns:p14="http://schemas.microsoft.com/office/powerpoint/2010/main" val="8787579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>
            <a:extLst>
              <a:ext uri="{FF2B5EF4-FFF2-40B4-BE49-F238E27FC236}">
                <a16:creationId xmlns:a16="http://schemas.microsoft.com/office/drawing/2014/main" id="{DA9A1ACB-4ECA-4EAE-AEAB-CE9C8C01EE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F7D26C8-96ED-46E3-BD94-C1608C54C3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23">
            <a:extLst>
              <a:ext uri="{FF2B5EF4-FFF2-40B4-BE49-F238E27FC236}">
                <a16:creationId xmlns:a16="http://schemas.microsoft.com/office/drawing/2014/main" id="{13EEA0A9-F720-41ED-8EBA-2A10A664F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BA4E5E-D1DA-1640-8FDA-EA2F3A07D0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447188"/>
            <a:ext cx="3413084" cy="155941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200" b="1" dirty="0"/>
              <a:t>Email volume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53344A-04BE-0445-B532-CAACAAC38D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18713" y="2413000"/>
            <a:ext cx="3404372" cy="36322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buFont typeface="Wingdings 2" charset="2"/>
              <a:buChar char=""/>
            </a:pPr>
            <a:r>
              <a:rPr lang="en-US" sz="1600" dirty="0"/>
              <a:t> Email volume is stationary with no strong trend</a:t>
            </a:r>
          </a:p>
          <a:p>
            <a:pPr>
              <a:buFont typeface="Wingdings 2" charset="2"/>
              <a:buChar char=""/>
            </a:pPr>
            <a:r>
              <a:rPr lang="en-US" sz="1600" dirty="0"/>
              <a:t> There do seem to be anomalies present for example April 10</a:t>
            </a:r>
            <a:r>
              <a:rPr lang="en-US" sz="1600" baseline="30000" dirty="0"/>
              <a:t>th</a:t>
            </a:r>
            <a:r>
              <a:rPr lang="en-US" sz="1600" dirty="0"/>
              <a:t>, 2019, and October 23</a:t>
            </a:r>
            <a:r>
              <a:rPr lang="en-US" sz="1600" baseline="30000" dirty="0"/>
              <a:t>rd</a:t>
            </a:r>
            <a:r>
              <a:rPr lang="en-US" sz="1600" dirty="0"/>
              <a:t> and 30</a:t>
            </a:r>
            <a:r>
              <a:rPr lang="en-US" sz="1600" baseline="30000" dirty="0"/>
              <a:t>th</a:t>
            </a:r>
            <a:r>
              <a:rPr lang="en-US" sz="1600" dirty="0"/>
              <a:t> that exhibit volume well over 20K</a:t>
            </a:r>
          </a:p>
          <a:p>
            <a:pPr>
              <a:buFont typeface="Wingdings 2" charset="2"/>
              <a:buChar char=""/>
            </a:pPr>
            <a:r>
              <a:rPr lang="en-US" sz="1600" dirty="0"/>
              <a:t> The anomalies don’t have a recurring pattern and a forecast process may benefit from removing these anomalies</a:t>
            </a:r>
          </a:p>
          <a:p>
            <a:pPr>
              <a:buFont typeface="Wingdings 2" charset="2"/>
              <a:buChar char=""/>
            </a:pPr>
            <a:endParaRPr lang="en-US" sz="1600" dirty="0"/>
          </a:p>
          <a:p>
            <a:pPr>
              <a:buFont typeface="Wingdings 2" charset="2"/>
              <a:buChar char=""/>
            </a:pPr>
            <a:endParaRPr lang="en-US" sz="1600" dirty="0"/>
          </a:p>
        </p:txBody>
      </p:sp>
      <p:sp>
        <p:nvSpPr>
          <p:cNvPr id="16" name="Rounded Rectangle 17">
            <a:extLst>
              <a:ext uri="{FF2B5EF4-FFF2-40B4-BE49-F238E27FC236}">
                <a16:creationId xmlns:a16="http://schemas.microsoft.com/office/drawing/2014/main" id="{03B27569-6089-4DC0-93E0-F3F6E1E93C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78945" y="958640"/>
            <a:ext cx="6269591" cy="4945244"/>
          </a:xfrm>
          <a:prstGeom prst="roundRect">
            <a:avLst>
              <a:gd name="adj" fmla="val 3513"/>
            </a:avLst>
          </a:prstGeom>
          <a:solidFill>
            <a:schemeClr val="tx1"/>
          </a:solidFill>
          <a:ln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A9CF8FF3-E683-804B-BEFB-80569A48E61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t="-11434" b="-11434"/>
          <a:stretch/>
        </p:blipFill>
        <p:spPr>
          <a:xfrm>
            <a:off x="5603706" y="1258529"/>
            <a:ext cx="5638853" cy="4330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808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 6">
            <a:extLst>
              <a:ext uri="{FF2B5EF4-FFF2-40B4-BE49-F238E27FC236}">
                <a16:creationId xmlns:a16="http://schemas.microsoft.com/office/drawing/2014/main" id="{53576798-7F98-4C7F-B6C7-6D41B5A7E9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2264E67-6F59-4D8D-8E5F-8245B0FEAE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3" y="0"/>
            <a:ext cx="12187427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 23">
            <a:extLst>
              <a:ext uri="{FF2B5EF4-FFF2-40B4-BE49-F238E27FC236}">
                <a16:creationId xmlns:a16="http://schemas.microsoft.com/office/drawing/2014/main" id="{158E1C6E-D299-4F5D-B15B-155EBF7F6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212121"/>
          </a:solidFill>
          <a:ln>
            <a:noFill/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95CC1A-3D56-FA42-9B1E-180233A393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514" y="457201"/>
            <a:ext cx="3575737" cy="133268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200" b="1">
                <a:solidFill>
                  <a:srgbClr val="FFFFFF"/>
                </a:solidFill>
              </a:rPr>
              <a:t>Zoom in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4E8C93-4C6D-9F45-AAB0-BA94E88FFD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1514" y="2046514"/>
            <a:ext cx="3575737" cy="39948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buFont typeface="Wingdings 2" charset="2"/>
              <a:buChar char=""/>
            </a:pPr>
            <a:r>
              <a:rPr lang="en-US" sz="1600" dirty="0">
                <a:solidFill>
                  <a:srgbClr val="FFFFFF"/>
                </a:solidFill>
              </a:rPr>
              <a:t> From afar the work week seasonal pattern isn’t apparent</a:t>
            </a:r>
          </a:p>
          <a:p>
            <a:pPr>
              <a:buFont typeface="Wingdings 2" charset="2"/>
              <a:buChar char=""/>
            </a:pPr>
            <a:r>
              <a:rPr lang="en-US" sz="1600" dirty="0">
                <a:solidFill>
                  <a:srgbClr val="FFFFFF"/>
                </a:solidFill>
              </a:rPr>
              <a:t> If we zoom in, we can see that there is a strong pattern</a:t>
            </a:r>
          </a:p>
          <a:p>
            <a:pPr>
              <a:buFont typeface="Wingdings 2" charset="2"/>
              <a:buChar char=""/>
            </a:pPr>
            <a:r>
              <a:rPr lang="en-US" sz="1600" dirty="0">
                <a:solidFill>
                  <a:srgbClr val="FFFFFF"/>
                </a:solidFill>
              </a:rPr>
              <a:t> This pattern generally exhibits lower volume on weekends compared to weekdays</a:t>
            </a:r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A263F975-DE1F-C14F-88CD-01C5D9B4ABD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1705" r="16908" b="1"/>
          <a:stretch/>
        </p:blipFill>
        <p:spPr>
          <a:xfrm>
            <a:off x="5280790" y="873089"/>
            <a:ext cx="6267743" cy="4813177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37729408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</TotalTime>
  <Words>1205</Words>
  <Application>Microsoft Macintosh PowerPoint</Application>
  <PresentationFormat>Widescreen</PresentationFormat>
  <Paragraphs>127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ArialMT</vt:lpstr>
      <vt:lpstr>Century Gothic</vt:lpstr>
      <vt:lpstr>Wingdings 2</vt:lpstr>
      <vt:lpstr>Quotable</vt:lpstr>
      <vt:lpstr>Spotify CS Forecast</vt:lpstr>
      <vt:lpstr>The Premise</vt:lpstr>
      <vt:lpstr>The Data</vt:lpstr>
      <vt:lpstr>Data Overview</vt:lpstr>
      <vt:lpstr>Time Series Visuals</vt:lpstr>
      <vt:lpstr>Historical values</vt:lpstr>
      <vt:lpstr>Seasonal diagnostics</vt:lpstr>
      <vt:lpstr>Email volume</vt:lpstr>
      <vt:lpstr>Zoom in</vt:lpstr>
      <vt:lpstr>Anomaly diagnostics</vt:lpstr>
      <vt:lpstr>Remove anomalies</vt:lpstr>
      <vt:lpstr>Forecast models</vt:lpstr>
      <vt:lpstr>Many models</vt:lpstr>
      <vt:lpstr>Forecast vs Actual</vt:lpstr>
      <vt:lpstr>A closer look at two potential models</vt:lpstr>
      <vt:lpstr>Accuracy summary</vt:lpstr>
      <vt:lpstr>Forecast forward</vt:lpstr>
      <vt:lpstr>A closer look at two potential forecasts</vt:lpstr>
      <vt:lpstr>Next steps</vt:lpstr>
      <vt:lpstr>Regression model</vt:lpstr>
      <vt:lpstr>Model development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Spotify CS Forecast</dc:title>
  <dc:creator>Carlos Amiel</dc:creator>
  <cp:lastModifiedBy>Carlos Amiel</cp:lastModifiedBy>
  <cp:revision>9</cp:revision>
  <dcterms:created xsi:type="dcterms:W3CDTF">2021-07-07T03:39:58Z</dcterms:created>
  <dcterms:modified xsi:type="dcterms:W3CDTF">2021-07-07T04:29:41Z</dcterms:modified>
</cp:coreProperties>
</file>